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82" r:id="rId5"/>
    <p:sldId id="259" r:id="rId6"/>
    <p:sldId id="298" r:id="rId7"/>
    <p:sldId id="260" r:id="rId8"/>
    <p:sldId id="299" r:id="rId9"/>
    <p:sldId id="300" r:id="rId10"/>
    <p:sldId id="304" r:id="rId11"/>
    <p:sldId id="303" r:id="rId12"/>
    <p:sldId id="305" r:id="rId13"/>
    <p:sldId id="306" r:id="rId14"/>
    <p:sldId id="302" r:id="rId15"/>
    <p:sldId id="307" r:id="rId16"/>
    <p:sldId id="308" r:id="rId17"/>
    <p:sldId id="294" r:id="rId18"/>
    <p:sldId id="295" r:id="rId19"/>
    <p:sldId id="296" r:id="rId20"/>
    <p:sldId id="297" r:id="rId21"/>
    <p:sldId id="273" r:id="rId22"/>
    <p:sldId id="268" r:id="rId23"/>
    <p:sldId id="269" r:id="rId24"/>
    <p:sldId id="270" r:id="rId25"/>
    <p:sldId id="292" r:id="rId26"/>
    <p:sldId id="29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01" autoAdjust="0"/>
    <p:restoredTop sz="94660"/>
  </p:normalViewPr>
  <p:slideViewPr>
    <p:cSldViewPr snapToGrid="0">
      <p:cViewPr varScale="1">
        <p:scale>
          <a:sx n="84" d="100"/>
          <a:sy n="84" d="100"/>
        </p:scale>
        <p:origin x="96" y="4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6/30/2019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4452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C3A6C-A36C-4685-9F9C-AE3C6CFB57B9}"/>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99CC0-7BD3-4ACE-9591-BAB14ADA3E39}"/>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427D7-FE6E-423B-8044-781EFC1CC6DC}"/>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75579-A38A-45B1-AF4E-B10C5A83195C}"/>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7C9DF2-940F-4475-9132-731E9386A0C9}"/>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1B0C08-5F1B-48B8-A13C-DBDE86BA242D}"/>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6" name="Footer Placeholder 5">
            <a:extLst>
              <a:ext uri="{FF2B5EF4-FFF2-40B4-BE49-F238E27FC236}">
                <a16:creationId xmlns:a16="http://schemas.microsoft.com/office/drawing/2014/main"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A6E8D4-C6E9-466B-BD7B-F1ECE02E5B5A}"/>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8" name="Footer Placeholder 7">
            <a:extLst>
              <a:ext uri="{FF2B5EF4-FFF2-40B4-BE49-F238E27FC236}">
                <a16:creationId xmlns:a16="http://schemas.microsoft.com/office/drawing/2014/main"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979D1-B8A3-42CA-AE87-67A76A538E89}"/>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4" name="Footer Placeholder 3">
            <a:extLst>
              <a:ext uri="{FF2B5EF4-FFF2-40B4-BE49-F238E27FC236}">
                <a16:creationId xmlns:a16="http://schemas.microsoft.com/office/drawing/2014/main"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EB239-CC09-43B3-A4AD-74AB0E1ABBA7}"/>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3" name="Footer Placeholder 2">
            <a:extLst>
              <a:ext uri="{FF2B5EF4-FFF2-40B4-BE49-F238E27FC236}">
                <a16:creationId xmlns:a16="http://schemas.microsoft.com/office/drawing/2014/main"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7112D-AC3B-4830-AD26-9A141979A18C}"/>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6" name="Footer Placeholder 5">
            <a:extLst>
              <a:ext uri="{FF2B5EF4-FFF2-40B4-BE49-F238E27FC236}">
                <a16:creationId xmlns:a16="http://schemas.microsoft.com/office/drawing/2014/main"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D1D0C-8D5F-43D8-885E-6B8C86E2EA05}"/>
              </a:ext>
            </a:extLst>
          </p:cNvPr>
          <p:cNvSpPr>
            <a:spLocks noGrp="1"/>
          </p:cNvSpPr>
          <p:nvPr>
            <p:ph type="dt" sz="half" idx="10"/>
          </p:nvPr>
        </p:nvSpPr>
        <p:spPr/>
        <p:txBody>
          <a:bodyPr/>
          <a:lstStyle/>
          <a:p>
            <a:fld id="{F0B4C841-81B7-4F68-B48E-82E3C3A4E0D4}" type="datetimeFigureOut">
              <a:rPr lang="en-US" smtClean="0"/>
              <a:t>6/30/2019</a:t>
            </a:fld>
            <a:endParaRPr lang="en-US"/>
          </a:p>
        </p:txBody>
      </p:sp>
      <p:sp>
        <p:nvSpPr>
          <p:cNvPr id="6" name="Footer Placeholder 5">
            <a:extLst>
              <a:ext uri="{FF2B5EF4-FFF2-40B4-BE49-F238E27FC236}">
                <a16:creationId xmlns:a16="http://schemas.microsoft.com/office/drawing/2014/main"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6/30/2019</a:t>
            </a:fld>
            <a:endParaRPr lang="en-US"/>
          </a:p>
        </p:txBody>
      </p:sp>
      <p:sp>
        <p:nvSpPr>
          <p:cNvPr id="5" name="Footer Placeholder 4">
            <a:extLst>
              <a:ext uri="{FF2B5EF4-FFF2-40B4-BE49-F238E27FC236}">
                <a16:creationId xmlns:a16="http://schemas.microsoft.com/office/drawing/2014/main"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hyperlink" Target="https://blog.keras.io/building-powerful-image-classification-models-using-very-little-data.html" TargetMode="External"/><Relationship Id="rId7" Type="http://schemas.openxmlformats.org/officeDocument/2006/relationships/hyperlink" Target="https://arxiv.org/abs/1512.03385"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link.springer.com/chapter/10.1007/978-3-030-01424-7_25" TargetMode="External"/><Relationship Id="rId5" Type="http://schemas.openxmlformats.org/officeDocument/2006/relationships/hyperlink" Target="https://blog.algorithmia.com/introduction-to-deep-learning/" TargetMode="External"/><Relationship Id="rId4" Type="http://schemas.openxmlformats.org/officeDocument/2006/relationships/hyperlink" Target="https://machinelearningmastery.com/cnn-long-short-term-memory-network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a:t>SSD:</a:t>
            </a:r>
            <a:endParaRPr lang="en-US" sz="2400" b="1" dirty="0"/>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1829269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850090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2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25 June 2019</a:t>
            </a:r>
          </a:p>
        </p:txBody>
      </p:sp>
      <p:sp>
        <p:nvSpPr>
          <p:cNvPr id="5125" name="Google Shape;109;p15">
            <a:extLst>
              <a:ext uri="{FF2B5EF4-FFF2-40B4-BE49-F238E27FC236}">
                <a16:creationId xmlns:a16="http://schemas.microsoft.com/office/drawing/2014/main"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21</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a:extLst>
              <a:ext uri="{FF2B5EF4-FFF2-40B4-BE49-F238E27FC236}">
                <a16:creationId xmlns:a16="http://schemas.microsoft.com/office/drawing/2014/main" id="{AC554F12-117A-45F5-A67E-21F9825D1CA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22</a:t>
            </a:fld>
            <a:endParaRPr lang="uk-UA" altLang="en-US" sz="1200">
              <a:solidFill>
                <a:srgbClr val="888888"/>
              </a:solidFill>
            </a:endParaRPr>
          </a:p>
        </p:txBody>
      </p:sp>
      <p:sp>
        <p:nvSpPr>
          <p:cNvPr id="28676" name="Google Shape;239;p24">
            <a:extLst>
              <a:ext uri="{FF2B5EF4-FFF2-40B4-BE49-F238E27FC236}">
                <a16:creationId xmlns:a16="http://schemas.microsoft.com/office/drawing/2014/main" id="{D4CE9F22-BD2E-4DBF-BF7B-F5E7039DD98C}"/>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B781E98A-38F4-49F6-B6D5-B5BE3CE25D8F}" type="slidenum">
              <a:rPr lang="cs-CZ" altLang="en-US" sz="1200">
                <a:solidFill>
                  <a:srgbClr val="888888"/>
                </a:solidFill>
              </a:rPr>
              <a:pPr algn="r" eaLnBrk="1" hangingPunct="1"/>
              <a:t>22</a:t>
            </a:fld>
            <a:endParaRPr lang="cs-CZ" altLang="en-US" sz="1200">
              <a:solidFill>
                <a:srgbClr val="888888"/>
              </a:solidFill>
            </a:endParaRPr>
          </a:p>
        </p:txBody>
      </p:sp>
      <p:sp>
        <p:nvSpPr>
          <p:cNvPr id="6" name="Google Shape;240;p24">
            <a:extLst>
              <a:ext uri="{FF2B5EF4-FFF2-40B4-BE49-F238E27FC236}">
                <a16:creationId xmlns:a16="http://schemas.microsoft.com/office/drawing/2014/main" id="{59CC3D6B-06F7-4EE9-8D77-37097800C43A}"/>
              </a:ext>
            </a:extLst>
          </p:cNvPr>
          <p:cNvSpPr txBox="1"/>
          <p:nvPr/>
        </p:nvSpPr>
        <p:spPr>
          <a:xfrm>
            <a:off x="596900" y="1336675"/>
            <a:ext cx="9767888" cy="3074988"/>
          </a:xfrm>
          <a:prstGeom prst="rect">
            <a:avLst/>
          </a:prstGeom>
          <a:noFill/>
          <a:ln>
            <a:noFill/>
          </a:ln>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Initial implementation of CNN with 4 convolution layer and one Dense layer.</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Successfully ran on laptop for small dataset of Simpson images.</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Execution setup for Argo is completed and tested.  This is running successfully.</a:t>
            </a: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kern="0" dirty="0">
              <a:latin typeface="Arial"/>
              <a:ea typeface="Arial"/>
              <a:cs typeface="Arial"/>
              <a:sym typeface="Arial"/>
            </a:endParaRPr>
          </a:p>
          <a:p>
            <a:pPr lvl="1"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p:txBody>
      </p:sp>
      <p:sp>
        <p:nvSpPr>
          <p:cNvPr id="28678" name="Google Shape;241;p24">
            <a:extLst>
              <a:ext uri="{FF2B5EF4-FFF2-40B4-BE49-F238E27FC236}">
                <a16:creationId xmlns:a16="http://schemas.microsoft.com/office/drawing/2014/main" id="{03B7F70B-78CA-4C01-81DE-0EFFF0238E3A}"/>
              </a:ext>
            </a:extLst>
          </p:cNvPr>
          <p:cNvSpPr txBox="1">
            <a:spLocks noChangeArrowheads="1"/>
          </p:cNvSpPr>
          <p:nvPr/>
        </p:nvSpPr>
        <p:spPr bwMode="auto">
          <a:xfrm>
            <a:off x="201613" y="92075"/>
            <a:ext cx="7539037"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Algorithm Milestone Progress</a:t>
            </a:r>
            <a:endParaRPr lang="en-US" altLang="en-US">
              <a:cs typeface="Helvetica Neue" charset="0"/>
            </a:endParaRPr>
          </a:p>
        </p:txBody>
      </p:sp>
      <p:pic>
        <p:nvPicPr>
          <p:cNvPr id="7" name="Picture 6">
            <a:extLst>
              <a:ext uri="{FF2B5EF4-FFF2-40B4-BE49-F238E27FC236}">
                <a16:creationId xmlns:a16="http://schemas.microsoft.com/office/drawing/2014/main" id="{C324CFC0-8ED7-4930-94A7-59DB8B9FE62B}"/>
              </a:ext>
            </a:extLst>
          </p:cNvPr>
          <p:cNvPicPr>
            <a:picLocks noChangeAspect="1"/>
          </p:cNvPicPr>
          <p:nvPr/>
        </p:nvPicPr>
        <p:blipFill>
          <a:blip r:embed="rId2"/>
          <a:stretch>
            <a:fillRect/>
          </a:stretch>
        </p:blipFill>
        <p:spPr>
          <a:xfrm>
            <a:off x="10959428" y="136525"/>
            <a:ext cx="1032088" cy="122618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23</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Execution Log </a:t>
            </a:r>
            <a:endParaRPr lang="en-US" altLang="en-US">
              <a:cs typeface="Helvetica Neue" charset="0"/>
            </a:endParaRPr>
          </a:p>
        </p:txBody>
      </p:sp>
      <p:sp>
        <p:nvSpPr>
          <p:cNvPr id="29702" name="TextBox 1">
            <a:extLst>
              <a:ext uri="{FF2B5EF4-FFF2-40B4-BE49-F238E27FC236}">
                <a16:creationId xmlns:a16="http://schemas.microsoft.com/office/drawing/2014/main"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24</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Performance for Small Dataset</a:t>
            </a:r>
            <a:endParaRPr lang="en-US" altLang="en-US">
              <a:cs typeface="Helvetica Neue" charset="0"/>
            </a:endParaRPr>
          </a:p>
        </p:txBody>
      </p:sp>
      <p:pic>
        <p:nvPicPr>
          <p:cNvPr id="6" name="Picture 5">
            <a:extLst>
              <a:ext uri="{FF2B5EF4-FFF2-40B4-BE49-F238E27FC236}">
                <a16:creationId xmlns:a16="http://schemas.microsoft.com/office/drawing/2014/main"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3" name="Picture 2">
            <a:extLst>
              <a:ext uri="{FF2B5EF4-FFF2-40B4-BE49-F238E27FC236}">
                <a16:creationId xmlns:a16="http://schemas.microsoft.com/office/drawing/2014/main" id="{127CEB59-9BB7-4909-8AA1-039FA9264B5A}"/>
              </a:ext>
            </a:extLst>
          </p:cNvPr>
          <p:cNvPicPr>
            <a:picLocks noChangeAspect="1"/>
          </p:cNvPicPr>
          <p:nvPr/>
        </p:nvPicPr>
        <p:blipFill>
          <a:blip r:embed="rId4"/>
          <a:stretch>
            <a:fillRect/>
          </a:stretch>
        </p:blipFill>
        <p:spPr>
          <a:xfrm>
            <a:off x="556751" y="2261947"/>
            <a:ext cx="10402677" cy="2101897"/>
          </a:xfrm>
          <a:prstGeom prst="rect">
            <a:avLst/>
          </a:prstGeom>
        </p:spPr>
      </p:pic>
      <p:pic>
        <p:nvPicPr>
          <p:cNvPr id="2049" name="Picture 1" descr="Image result for star">
            <a:extLst>
              <a:ext uri="{FF2B5EF4-FFF2-40B4-BE49-F238E27FC236}">
                <a16:creationId xmlns:a16="http://schemas.microsoft.com/office/drawing/2014/main" id="{F4CA1DFA-7335-4100-8ADB-E1ED2A195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13" y="-52388"/>
            <a:ext cx="249237" cy="23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Hybrid CNN-ELM:</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8" y="1258784"/>
            <a:ext cx="7677398" cy="2123658"/>
          </a:xfrm>
          <a:prstGeom prst="rect">
            <a:avLst/>
          </a:prstGeom>
          <a:noFill/>
        </p:spPr>
        <p:txBody>
          <a:bodyPr wrap="square" rtlCol="0">
            <a:spAutoFit/>
          </a:bodyPr>
          <a:lstStyle/>
          <a:p>
            <a:r>
              <a:rPr lang="en-US" sz="2400" b="1" dirty="0"/>
              <a:t>Mask R- CNN:</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233713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Faster R CNN:</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585113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1234</Words>
  <Application>Microsoft Office PowerPoint</Application>
  <PresentationFormat>Widescreen</PresentationFormat>
  <Paragraphs>216</Paragraphs>
  <Slides>26</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Narrow</vt:lpstr>
      <vt:lpstr>Calibri</vt:lpstr>
      <vt:lpstr>Calibri Light</vt:lpstr>
      <vt:lpstr>Helvetica Neue</vt:lpstr>
      <vt:lpstr>Microsoft Sans Serif</vt:lpstr>
      <vt:lpstr>Noto Sans Symbols</vt:lpstr>
      <vt:lpstr>Wingdings</vt: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mprasad4</cp:lastModifiedBy>
  <cp:revision>55</cp:revision>
  <dcterms:created xsi:type="dcterms:W3CDTF">2019-06-16T22:01:32Z</dcterms:created>
  <dcterms:modified xsi:type="dcterms:W3CDTF">2019-07-01T00:04:24Z</dcterms:modified>
</cp:coreProperties>
</file>